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66" r:id="rId5"/>
    <p:sldId id="265" r:id="rId6"/>
    <p:sldId id="267" r:id="rId7"/>
    <p:sldId id="264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6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753CD2-A792-4534-9BA0-5DC0E74EE05F}" type="datetimeFigureOut">
              <a:rPr lang="hu-HU" smtClean="0"/>
              <a:pPr/>
              <a:t>2015.10.10.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92CE69-01E8-4F5C-859A-91C6C924439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567576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Aktívne</a:t>
            </a:r>
            <a:r>
              <a:rPr lang="hu-HU" dirty="0" smtClean="0"/>
              <a:t> </a:t>
            </a:r>
            <a:r>
              <a:rPr lang="hu-HU" dirty="0" err="1" smtClean="0"/>
              <a:t>počúvanie</a:t>
            </a:r>
            <a:r>
              <a:rPr lang="hu-HU" dirty="0" smtClean="0"/>
              <a:t> s </a:t>
            </a:r>
            <a:r>
              <a:rPr lang="hu-HU" dirty="0" err="1" smtClean="0"/>
              <a:t>porozumením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92CE69-01E8-4F5C-859A-91C6C924439A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928902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ím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6" name="Dátum hely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6DC6-9BCD-4E77-8A99-CBCE4E789B61}" type="datetimeFigureOut">
              <a:rPr lang="hu-HU" smtClean="0"/>
              <a:pPr/>
              <a:t>2015.10.10.</a:t>
            </a:fld>
            <a:endParaRPr lang="hu-HU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64AA21D-3FE7-4945-B241-499322323CA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6DC6-9BCD-4E77-8A99-CBCE4E789B61}" type="datetimeFigureOut">
              <a:rPr lang="hu-HU" smtClean="0"/>
              <a:pPr/>
              <a:t>2015.10.10.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A21D-3FE7-4945-B241-499322323CA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6DC6-9BCD-4E77-8A99-CBCE4E789B61}" type="datetimeFigureOut">
              <a:rPr lang="hu-HU" smtClean="0"/>
              <a:pPr/>
              <a:t>2015.10.10.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A21D-3FE7-4945-B241-499322323CA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7" name="Tartalom helye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6DC6-9BCD-4E77-8A99-CBCE4E789B61}" type="datetimeFigureOut">
              <a:rPr lang="hu-HU" smtClean="0"/>
              <a:pPr/>
              <a:t>2015.10.10.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64AA21D-3FE7-4945-B241-499322323CA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zöveg hely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9" name="Dátum hely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6DC6-9BCD-4E77-8A99-CBCE4E789B61}" type="datetimeFigureOut">
              <a:rPr lang="hu-HU" smtClean="0"/>
              <a:pPr/>
              <a:t>2015.10.10.</a:t>
            </a:fld>
            <a:endParaRPr lang="hu-HU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A21D-3FE7-4945-B241-499322323CA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ím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1" name="Dátum hely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6DC6-9BCD-4E77-8A99-CBCE4E789B61}" type="datetimeFigureOut">
              <a:rPr lang="hu-HU" smtClean="0"/>
              <a:pPr/>
              <a:t>2015.10.10.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1" name="Dia számának hely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A21D-3FE7-4945-B241-499322323CA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ím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25" name="Szöveg hely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8" name="Tartalom helye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6DC6-9BCD-4E77-8A99-CBCE4E789B61}" type="datetimeFigureOut">
              <a:rPr lang="hu-HU" smtClean="0"/>
              <a:pPr/>
              <a:t>2015.10.10.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64AA21D-3FE7-4945-B241-499322323CA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ím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6DC6-9BCD-4E77-8A99-CBCE4E789B61}" type="datetimeFigureOut">
              <a:rPr lang="hu-HU" smtClean="0"/>
              <a:pPr/>
              <a:t>2015.10.10.</a:t>
            </a:fld>
            <a:endParaRPr lang="hu-HU"/>
          </a:p>
        </p:txBody>
      </p:sp>
      <p:sp>
        <p:nvSpPr>
          <p:cNvPr id="21" name="Élőláb hely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A21D-3FE7-4945-B241-499322323CA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6DC6-9BCD-4E77-8A99-CBCE4E789B61}" type="datetimeFigureOut">
              <a:rPr lang="hu-HU" smtClean="0"/>
              <a:pPr/>
              <a:t>2015.10.10.</a:t>
            </a:fld>
            <a:endParaRPr lang="hu-HU"/>
          </a:p>
        </p:txBody>
      </p:sp>
      <p:sp>
        <p:nvSpPr>
          <p:cNvPr id="24" name="Élőláb hely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A21D-3FE7-4945-B241-499322323CA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ím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6DC6-9BCD-4E77-8A99-CBCE4E789B61}" type="datetimeFigureOut">
              <a:rPr lang="hu-HU" smtClean="0"/>
              <a:pPr/>
              <a:t>2015.10.10.</a:t>
            </a:fld>
            <a:endParaRPr lang="hu-HU"/>
          </a:p>
        </p:txBody>
      </p:sp>
      <p:sp>
        <p:nvSpPr>
          <p:cNvPr id="29" name="Élőláb hely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A21D-3FE7-4945-B241-499322323CA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ép hely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6DC6-9BCD-4E77-8A99-CBCE4E789B61}" type="datetimeFigureOut">
              <a:rPr lang="hu-HU" smtClean="0"/>
              <a:pPr/>
              <a:t>2015.10.10.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1" name="Dia számának hely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AA21D-3FE7-4945-B241-499322323CA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7" name="Cím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zöveg hely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1" name="Dátum hely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C856DC6-9BCD-4E77-8A99-CBCE4E789B61}" type="datetimeFigureOut">
              <a:rPr lang="hu-HU" smtClean="0"/>
              <a:pPr/>
              <a:t>2015.10.10.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64AA21D-3FE7-4945-B241-499322323CA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Cím hely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81000" y="4437113"/>
            <a:ext cx="8458200" cy="1638674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hu-HU" sz="2700" cap="none" dirty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>J</a:t>
            </a:r>
            <a:r>
              <a:rPr lang="hu-HU" sz="2700" cap="none" dirty="0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>úlia </a:t>
            </a:r>
            <a:r>
              <a:rPr lang="hu-HU" sz="2700" cap="none" dirty="0" err="1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>S</a:t>
            </a:r>
            <a:r>
              <a:rPr lang="hu-HU" sz="2700" cap="none" dirty="0" err="1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>zabóová</a:t>
            </a:r>
            <a:r>
              <a:rPr lang="hu-HU" sz="2700" cap="none" dirty="0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> </a:t>
            </a:r>
            <a:r>
              <a:rPr lang="hu-HU" sz="2700" cap="none" dirty="0" err="1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>M</a:t>
            </a:r>
            <a:r>
              <a:rPr lang="hu-HU" sz="2700" cap="none" dirty="0" err="1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>arloková</a:t>
            </a:r>
            <a:r>
              <a:rPr lang="hu-HU" sz="2700" cap="none" dirty="0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> </a:t>
            </a:r>
            <a:br>
              <a:rPr lang="hu-HU" sz="2700" cap="none" dirty="0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</a:br>
            <a:r>
              <a:rPr lang="hu-HU" sz="2700" cap="none" dirty="0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>B</a:t>
            </a:r>
            <a:r>
              <a:rPr lang="sk-SK" sz="2700" cap="none" dirty="0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>áčsky </a:t>
            </a:r>
            <a:r>
              <a:rPr lang="sk-SK" sz="2700" cap="none" dirty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>P</a:t>
            </a:r>
            <a:r>
              <a:rPr lang="sk-SK" sz="2700" cap="none" dirty="0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>etrovec, </a:t>
            </a:r>
            <a:r>
              <a:rPr lang="hu-HU" sz="2700" cap="none" dirty="0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>19. 10. 2015</a:t>
            </a:r>
            <a:br>
              <a:rPr lang="hu-HU" sz="2700" cap="none" dirty="0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</a:br>
            <a:r>
              <a:rPr lang="hu-HU" sz="2700" cap="none" dirty="0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>Materská škola, všeobecná škola, gymnázium a kolégium </a:t>
            </a:r>
            <a:r>
              <a:rPr lang="en-US" sz="2700" cap="none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/>
            </a:r>
            <a:br>
              <a:rPr lang="en-US" sz="2700" cap="none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</a:br>
            <a:r>
              <a:rPr lang="hu-HU" sz="2700" cap="none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>s </a:t>
            </a:r>
            <a:r>
              <a:rPr lang="hu-HU" sz="2700" cap="none" dirty="0" err="1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>vyučovacím</a:t>
            </a:r>
            <a:r>
              <a:rPr lang="hu-HU" sz="2700" cap="none" dirty="0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> </a:t>
            </a:r>
            <a:r>
              <a:rPr lang="hu-HU" sz="2700" cap="none" dirty="0" err="1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>jazykom</a:t>
            </a:r>
            <a:r>
              <a:rPr lang="hu-HU" sz="2700" cap="none" dirty="0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> </a:t>
            </a:r>
            <a:r>
              <a:rPr lang="hu-HU" sz="2700" cap="none" dirty="0" err="1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>slovenským</a:t>
            </a:r>
            <a:r>
              <a:rPr lang="hu-HU" sz="2700" cap="none" dirty="0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> v </a:t>
            </a:r>
            <a:r>
              <a:rPr lang="hu-HU" sz="2700" cap="none" dirty="0" err="1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>Budapešti</a:t>
            </a:r>
            <a:r>
              <a:rPr lang="hu-HU" sz="2700" cap="none" dirty="0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  <a:t/>
            </a:r>
            <a:br>
              <a:rPr lang="hu-HU" sz="2700" cap="none" dirty="0" smtClean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/>
              </a:rPr>
            </a:br>
            <a:r>
              <a:rPr lang="hu-HU" sz="4000" dirty="0">
                <a:ea typeface="Calibri"/>
                <a:cs typeface="Times New Roman"/>
              </a:rPr>
              <a:t/>
            </a:r>
            <a:br>
              <a:rPr lang="hu-HU" sz="4000" dirty="0">
                <a:ea typeface="Calibri"/>
                <a:cs typeface="Times New Roman"/>
              </a:rPr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81000" y="1268760"/>
            <a:ext cx="8458200" cy="2016224"/>
          </a:xfrm>
        </p:spPr>
        <p:txBody>
          <a:bodyPr>
            <a:normAutofit/>
          </a:bodyPr>
          <a:lstStyle/>
          <a:p>
            <a:pPr algn="ctr"/>
            <a:r>
              <a:rPr lang="hu-HU" sz="4000" b="1" dirty="0" err="1" smtClean="0">
                <a:solidFill>
                  <a:schemeClr val="accent6">
                    <a:lumMod val="50000"/>
                  </a:schemeClr>
                </a:solidFill>
              </a:rPr>
              <a:t>Rôznorodosť</a:t>
            </a:r>
            <a:r>
              <a:rPr lang="hu-HU" sz="4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u-HU" sz="4000" b="1" dirty="0" err="1">
                <a:solidFill>
                  <a:schemeClr val="accent6">
                    <a:lumMod val="50000"/>
                  </a:schemeClr>
                </a:solidFill>
              </a:rPr>
              <a:t>metód</a:t>
            </a:r>
            <a:r>
              <a:rPr lang="hu-HU" sz="4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u-HU" sz="4000" b="1" dirty="0" err="1">
                <a:solidFill>
                  <a:schemeClr val="accent6">
                    <a:lumMod val="50000"/>
                  </a:schemeClr>
                </a:solidFill>
              </a:rPr>
              <a:t>pri</a:t>
            </a:r>
            <a:r>
              <a:rPr lang="hu-HU" sz="4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u-HU" sz="4000" b="1" dirty="0" err="1">
                <a:solidFill>
                  <a:schemeClr val="accent6">
                    <a:lumMod val="50000"/>
                  </a:schemeClr>
                </a:solidFill>
              </a:rPr>
              <a:t>rozvoji</a:t>
            </a:r>
            <a:r>
              <a:rPr lang="hu-HU" sz="4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u-HU" sz="4000" b="1" dirty="0" err="1">
                <a:solidFill>
                  <a:schemeClr val="accent6">
                    <a:lumMod val="50000"/>
                  </a:schemeClr>
                </a:solidFill>
              </a:rPr>
              <a:t>jazykových</a:t>
            </a:r>
            <a:r>
              <a:rPr lang="hu-HU" sz="4000" b="1" dirty="0">
                <a:solidFill>
                  <a:schemeClr val="accent6">
                    <a:lumMod val="50000"/>
                  </a:schemeClr>
                </a:solidFill>
              </a:rPr>
              <a:t> a </a:t>
            </a:r>
            <a:r>
              <a:rPr lang="hu-HU" sz="4000" b="1" dirty="0" err="1">
                <a:solidFill>
                  <a:schemeClr val="accent6">
                    <a:lumMod val="50000"/>
                  </a:schemeClr>
                </a:solidFill>
              </a:rPr>
              <a:t>komunikačných</a:t>
            </a:r>
            <a:r>
              <a:rPr lang="hu-HU" sz="4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u-HU" sz="4000" b="1" dirty="0" err="1">
                <a:solidFill>
                  <a:schemeClr val="accent6">
                    <a:lumMod val="50000"/>
                  </a:schemeClr>
                </a:solidFill>
              </a:rPr>
              <a:t>kompetencií</a:t>
            </a:r>
            <a:endParaRPr lang="hu-H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753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err="1">
                <a:solidFill>
                  <a:schemeClr val="accent6">
                    <a:lumMod val="50000"/>
                  </a:schemeClr>
                </a:solidFill>
              </a:rPr>
              <a:t>Ďakujem</a:t>
            </a:r>
            <a:r>
              <a:rPr lang="hu-H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u-HU" b="1" dirty="0" err="1">
                <a:solidFill>
                  <a:schemeClr val="accent6">
                    <a:lumMod val="50000"/>
                  </a:schemeClr>
                </a:solidFill>
              </a:rPr>
              <a:t>za</a:t>
            </a:r>
            <a:r>
              <a:rPr lang="hu-H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u-HU" b="1" dirty="0" err="1">
                <a:solidFill>
                  <a:schemeClr val="accent6">
                    <a:lumMod val="50000"/>
                  </a:schemeClr>
                </a:solidFill>
              </a:rPr>
              <a:t>Vašu</a:t>
            </a:r>
            <a:r>
              <a:rPr lang="hu-H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u-HU" b="1" dirty="0" err="1">
                <a:solidFill>
                  <a:schemeClr val="accent6">
                    <a:lumMod val="50000"/>
                  </a:schemeClr>
                </a:solidFill>
              </a:rPr>
              <a:t>pozornosť</a:t>
            </a:r>
            <a:r>
              <a:rPr lang="hu-HU" b="1" dirty="0">
                <a:solidFill>
                  <a:schemeClr val="accent6">
                    <a:lumMod val="50000"/>
                  </a:schemeClr>
                </a:solidFill>
              </a:rPr>
              <a:t>!</a:t>
            </a:r>
          </a:p>
        </p:txBody>
      </p:sp>
      <p:pic>
        <p:nvPicPr>
          <p:cNvPr id="6146" name="Picture 2" descr="y118-c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4784"/>
            <a:ext cx="7381875" cy="13525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212976"/>
            <a:ext cx="3699846" cy="2772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100_19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12976"/>
            <a:ext cx="3689144" cy="276418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285134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solidFill>
                  <a:schemeClr val="accent6">
                    <a:lumMod val="50000"/>
                  </a:schemeClr>
                </a:solidFill>
              </a:rPr>
              <a:t>VÝCHOVNO-VZDELÁVACÍ PROCES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err="1" smtClean="0">
                <a:solidFill>
                  <a:schemeClr val="tx1"/>
                </a:solidFill>
              </a:rPr>
              <a:t>Vzdelávanie</a:t>
            </a:r>
            <a:r>
              <a:rPr lang="hu-HU" dirty="0" smtClean="0">
                <a:solidFill>
                  <a:schemeClr val="tx1"/>
                </a:solidFill>
              </a:rPr>
              <a:t> a </a:t>
            </a:r>
            <a:r>
              <a:rPr lang="hu-HU" dirty="0" err="1" smtClean="0">
                <a:solidFill>
                  <a:schemeClr val="tx1"/>
                </a:solidFill>
              </a:rPr>
              <a:t>výchova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detí</a:t>
            </a:r>
            <a:r>
              <a:rPr lang="hu-HU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hu-HU" dirty="0" err="1" smtClean="0">
                <a:solidFill>
                  <a:schemeClr val="tx1"/>
                </a:solidFill>
              </a:rPr>
              <a:t>od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predškolskej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výchovy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cez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elementárne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vzdelávanie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až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po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maturitu</a:t>
            </a: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dirty="0">
              <a:solidFill>
                <a:schemeClr val="tx1"/>
              </a:solidFill>
            </a:endParaRPr>
          </a:p>
          <a:p>
            <a:r>
              <a:rPr lang="hu-HU" dirty="0" err="1" smtClean="0">
                <a:solidFill>
                  <a:schemeClr val="tx1"/>
                </a:solidFill>
              </a:rPr>
              <a:t>postupnosť</a:t>
            </a:r>
            <a:r>
              <a:rPr lang="hu-HU" dirty="0">
                <a:solidFill>
                  <a:schemeClr val="tx1"/>
                </a:solidFill>
              </a:rPr>
              <a:t>, </a:t>
            </a:r>
            <a:r>
              <a:rPr lang="hu-HU" dirty="0" smtClean="0">
                <a:solidFill>
                  <a:schemeClr val="tx1"/>
                </a:solidFill>
              </a:rPr>
              <a:t>        </a:t>
            </a:r>
          </a:p>
          <a:p>
            <a:r>
              <a:rPr lang="hu-HU" dirty="0" err="1" smtClean="0">
                <a:solidFill>
                  <a:schemeClr val="tx1"/>
                </a:solidFill>
              </a:rPr>
              <a:t>sústavnosť</a:t>
            </a:r>
            <a:r>
              <a:rPr lang="hu-HU" dirty="0" smtClean="0">
                <a:solidFill>
                  <a:schemeClr val="tx1"/>
                </a:solidFill>
              </a:rPr>
              <a:t>,                   </a:t>
            </a:r>
            <a:r>
              <a:rPr lang="hu-HU" dirty="0" err="1">
                <a:solidFill>
                  <a:schemeClr val="tx1"/>
                </a:solidFill>
              </a:rPr>
              <a:t>jednotný</a:t>
            </a:r>
            <a:r>
              <a:rPr lang="hu-HU" dirty="0">
                <a:solidFill>
                  <a:schemeClr val="tx1"/>
                </a:solidFill>
              </a:rPr>
              <a:t>, </a:t>
            </a:r>
            <a:r>
              <a:rPr lang="hu-HU" dirty="0" err="1">
                <a:solidFill>
                  <a:schemeClr val="tx1"/>
                </a:solidFill>
              </a:rPr>
              <a:t>celistvý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systém</a:t>
            </a:r>
            <a:r>
              <a:rPr lang="hu-HU" dirty="0">
                <a:solidFill>
                  <a:schemeClr val="tx1"/>
                </a:solidFill>
              </a:rPr>
              <a:t> 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err="1" smtClean="0">
                <a:solidFill>
                  <a:schemeClr val="tx1"/>
                </a:solidFill>
              </a:rPr>
              <a:t>neustála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interakcia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4" name="Jobb oldali kapcsos zárójel 3"/>
          <p:cNvSpPr/>
          <p:nvPr/>
        </p:nvSpPr>
        <p:spPr>
          <a:xfrm>
            <a:off x="4110155" y="4005064"/>
            <a:ext cx="371472" cy="15121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 b="1" dirty="0"/>
          </a:p>
        </p:txBody>
      </p:sp>
    </p:spTree>
    <p:extLst>
      <p:ext uri="{BB962C8B-B14F-4D97-AF65-F5344CB8AC3E}">
        <p14:creationId xmlns="" xmlns:p14="http://schemas.microsoft.com/office/powerpoint/2010/main" val="2423906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solidFill>
                  <a:schemeClr val="accent6">
                    <a:lumMod val="50000"/>
                  </a:schemeClr>
                </a:solidFill>
              </a:rPr>
              <a:t>OBSAH VÝUČBY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>
                <a:solidFill>
                  <a:schemeClr val="tx1"/>
                </a:solidFill>
              </a:rPr>
              <a:t>Národný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základný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učebný</a:t>
            </a:r>
            <a:r>
              <a:rPr lang="hu-HU" dirty="0">
                <a:solidFill>
                  <a:schemeClr val="tx1"/>
                </a:solidFill>
              </a:rPr>
              <a:t> plán </a:t>
            </a:r>
            <a:endParaRPr lang="hu-H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    </a:t>
            </a:r>
            <a:r>
              <a:rPr lang="hu-HU" dirty="0">
                <a:solidFill>
                  <a:schemeClr val="tx1"/>
                </a:solidFill>
              </a:rPr>
              <a:t>- </a:t>
            </a:r>
            <a:r>
              <a:rPr lang="hu-HU" dirty="0" err="1">
                <a:solidFill>
                  <a:schemeClr val="tx1"/>
                </a:solidFill>
              </a:rPr>
              <a:t>povinné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vzdelávacie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štandardy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jednotlivých</a:t>
            </a:r>
            <a:r>
              <a:rPr lang="hu-HU" dirty="0">
                <a:solidFill>
                  <a:schemeClr val="tx1"/>
                </a:solidFill>
              </a:rPr>
              <a:t>   </a:t>
            </a:r>
            <a:br>
              <a:rPr lang="hu-HU" dirty="0">
                <a:solidFill>
                  <a:schemeClr val="tx1"/>
                </a:solidFill>
              </a:rPr>
            </a:br>
            <a:r>
              <a:rPr lang="hu-HU" dirty="0">
                <a:solidFill>
                  <a:schemeClr val="tx1"/>
                </a:solidFill>
              </a:rPr>
              <a:t>      </a:t>
            </a:r>
            <a:r>
              <a:rPr lang="hu-HU" dirty="0" err="1" smtClean="0">
                <a:solidFill>
                  <a:schemeClr val="tx1"/>
                </a:solidFill>
              </a:rPr>
              <a:t>predmetov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err="1" smtClean="0">
                <a:solidFill>
                  <a:schemeClr val="tx1"/>
                </a:solidFill>
              </a:rPr>
              <a:t>Národnostné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smernice</a:t>
            </a:r>
            <a:endParaRPr lang="hu-H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    - </a:t>
            </a:r>
            <a:r>
              <a:rPr lang="hu-HU" dirty="0" err="1" smtClean="0">
                <a:solidFill>
                  <a:schemeClr val="tx1"/>
                </a:solidFill>
              </a:rPr>
              <a:t>špeciálne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požiadavky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pre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národnostné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školy</a:t>
            </a:r>
            <a:r>
              <a:rPr lang="hu-HU" dirty="0">
                <a:solidFill>
                  <a:schemeClr val="tx1"/>
                </a:solidFill>
              </a:rPr>
              <a:t> 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err="1">
                <a:solidFill>
                  <a:schemeClr val="tx1"/>
                </a:solidFill>
              </a:rPr>
              <a:t>Rámcové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učebné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osnovy</a:t>
            </a:r>
            <a:r>
              <a:rPr lang="hu-HU" dirty="0">
                <a:solidFill>
                  <a:schemeClr val="tx1"/>
                </a:solidFill>
              </a:rPr>
              <a:t> 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err="1">
                <a:solidFill>
                  <a:schemeClr val="tx1"/>
                </a:solidFill>
              </a:rPr>
              <a:t>Školský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vzdelávací</a:t>
            </a:r>
            <a:r>
              <a:rPr lang="hu-HU" dirty="0">
                <a:solidFill>
                  <a:schemeClr val="tx1"/>
                </a:solidFill>
              </a:rPr>
              <a:t> program (</a:t>
            </a:r>
            <a:r>
              <a:rPr lang="hu-HU" dirty="0" err="1">
                <a:solidFill>
                  <a:schemeClr val="tx1"/>
                </a:solidFill>
              </a:rPr>
              <a:t>Pedagogický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program</a:t>
            </a:r>
            <a:r>
              <a:rPr lang="hu-HU" dirty="0">
                <a:solidFill>
                  <a:schemeClr val="tx1"/>
                </a:solidFill>
              </a:rPr>
              <a:t>) 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err="1" smtClean="0">
                <a:solidFill>
                  <a:schemeClr val="tx1"/>
                </a:solidFill>
              </a:rPr>
              <a:t>Miestne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učebné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osnovy</a:t>
            </a:r>
            <a:r>
              <a:rPr lang="hu-HU" dirty="0">
                <a:solidFill>
                  <a:schemeClr val="tx1"/>
                </a:solidFill>
              </a:rPr>
              <a:t> </a:t>
            </a:r>
            <a:endParaRPr lang="hu-HU" dirty="0" smtClean="0">
              <a:solidFill>
                <a:schemeClr val="tx1"/>
              </a:solidFill>
            </a:endParaRPr>
          </a:p>
          <a:p>
            <a:endParaRPr lang="hu-HU" dirty="0"/>
          </a:p>
          <a:p>
            <a:endParaRPr lang="hu-HU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157192"/>
            <a:ext cx="12382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804602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err="1">
                <a:solidFill>
                  <a:schemeClr val="accent6">
                    <a:lumMod val="50000"/>
                  </a:schemeClr>
                </a:solidFill>
              </a:rPr>
              <a:t>Cieľ</a:t>
            </a:r>
            <a:endParaRPr lang="hu-H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1554162"/>
            <a:ext cx="8884096" cy="5115198"/>
          </a:xfrm>
        </p:spPr>
        <p:txBody>
          <a:bodyPr/>
          <a:lstStyle/>
          <a:p>
            <a:r>
              <a:rPr lang="hu-HU" dirty="0" err="1">
                <a:solidFill>
                  <a:schemeClr val="tx1"/>
                </a:solidFill>
                <a:latin typeface="Times New Roman"/>
                <a:ea typeface="Calibri"/>
              </a:rPr>
              <a:t>rozvíjať</a:t>
            </a:r>
            <a:r>
              <a:rPr lang="hu-HU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hu-HU" dirty="0" smtClean="0">
                <a:solidFill>
                  <a:schemeClr val="tx1"/>
                </a:solidFill>
                <a:latin typeface="Times New Roman"/>
                <a:ea typeface="Calibri"/>
              </a:rPr>
              <a:t>- </a:t>
            </a:r>
            <a:r>
              <a:rPr lang="hu-HU" dirty="0" err="1" smtClean="0">
                <a:solidFill>
                  <a:schemeClr val="tx1"/>
                </a:solidFill>
                <a:latin typeface="Times New Roman"/>
                <a:ea typeface="Calibri"/>
              </a:rPr>
              <a:t>jazykové</a:t>
            </a:r>
            <a:r>
              <a:rPr lang="hu-HU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hu-HU" dirty="0" err="1">
                <a:solidFill>
                  <a:schemeClr val="tx1"/>
                </a:solidFill>
                <a:latin typeface="Times New Roman"/>
                <a:ea typeface="Calibri"/>
              </a:rPr>
              <a:t>schopnosti</a:t>
            </a:r>
            <a:r>
              <a:rPr lang="hu-HU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endParaRPr lang="hu-HU" dirty="0" smtClean="0">
              <a:solidFill>
                <a:schemeClr val="tx1"/>
              </a:solidFill>
              <a:latin typeface="Times New Roman"/>
              <a:ea typeface="Calibri"/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  <a:latin typeface="Times New Roman"/>
                <a:ea typeface="Calibri"/>
              </a:rPr>
              <a:t>                 - </a:t>
            </a:r>
            <a:r>
              <a:rPr lang="hu-HU" dirty="0" err="1" smtClean="0">
                <a:solidFill>
                  <a:schemeClr val="tx1"/>
                </a:solidFill>
                <a:latin typeface="Times New Roman"/>
                <a:ea typeface="Calibri"/>
              </a:rPr>
              <a:t>základné</a:t>
            </a:r>
            <a:r>
              <a:rPr lang="hu-HU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hu-HU" dirty="0" err="1">
                <a:solidFill>
                  <a:schemeClr val="tx1"/>
                </a:solidFill>
                <a:latin typeface="Times New Roman"/>
                <a:ea typeface="Calibri"/>
              </a:rPr>
              <a:t>kompetenčné</a:t>
            </a:r>
            <a:r>
              <a:rPr lang="hu-HU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latin typeface="Times New Roman"/>
                <a:ea typeface="Calibri"/>
              </a:rPr>
              <a:t>oblasti</a:t>
            </a:r>
            <a:endParaRPr lang="hu-HU" dirty="0" smtClean="0">
              <a:solidFill>
                <a:schemeClr val="tx1"/>
              </a:solidFill>
              <a:latin typeface="Times New Roman"/>
              <a:ea typeface="Calibri"/>
            </a:endParaRPr>
          </a:p>
          <a:p>
            <a:pPr marL="0" indent="0">
              <a:buNone/>
            </a:pPr>
            <a:endParaRPr lang="hu-HU" dirty="0">
              <a:solidFill>
                <a:schemeClr val="tx1"/>
              </a:solidFill>
              <a:latin typeface="Times New Roman"/>
              <a:ea typeface="Calibri"/>
            </a:endParaRPr>
          </a:p>
          <a:p>
            <a:pPr marL="0" indent="0">
              <a:buNone/>
            </a:pPr>
            <a:endParaRPr lang="hu-HU" dirty="0">
              <a:solidFill>
                <a:schemeClr val="tx1"/>
              </a:solidFill>
              <a:latin typeface="Times New Roman"/>
              <a:ea typeface="Calibri"/>
            </a:endParaRPr>
          </a:p>
          <a:p>
            <a:r>
              <a:rPr lang="hu-HU" dirty="0">
                <a:solidFill>
                  <a:schemeClr val="tx1"/>
                </a:solidFill>
                <a:latin typeface="Times New Roman"/>
                <a:ea typeface="Calibri"/>
              </a:rPr>
              <a:t>- </a:t>
            </a:r>
            <a:r>
              <a:rPr lang="hu-HU" dirty="0" err="1">
                <a:solidFill>
                  <a:schemeClr val="tx1"/>
                </a:solidFill>
                <a:latin typeface="Times New Roman"/>
                <a:ea typeface="Calibri"/>
              </a:rPr>
              <a:t>komunikácia</a:t>
            </a:r>
            <a:r>
              <a:rPr lang="hu-HU" dirty="0">
                <a:solidFill>
                  <a:schemeClr val="tx1"/>
                </a:solidFill>
                <a:latin typeface="Times New Roman"/>
                <a:ea typeface="Calibri"/>
              </a:rPr>
              <a:t> (</a:t>
            </a:r>
            <a:r>
              <a:rPr lang="hu-HU" dirty="0" err="1">
                <a:solidFill>
                  <a:schemeClr val="tx1"/>
                </a:solidFill>
                <a:latin typeface="Times New Roman"/>
                <a:ea typeface="Calibri"/>
              </a:rPr>
              <a:t>tvorba</a:t>
            </a:r>
            <a:r>
              <a:rPr lang="hu-HU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latin typeface="Times New Roman"/>
                <a:ea typeface="Calibri"/>
              </a:rPr>
              <a:t>textu</a:t>
            </a:r>
            <a:r>
              <a:rPr lang="hu-HU" dirty="0" smtClean="0">
                <a:solidFill>
                  <a:schemeClr val="tx1"/>
                </a:solidFill>
                <a:latin typeface="Times New Roman"/>
                <a:ea typeface="Calibri"/>
              </a:rPr>
              <a:t>, </a:t>
            </a:r>
            <a:r>
              <a:rPr lang="hu-HU" dirty="0" err="1">
                <a:solidFill>
                  <a:schemeClr val="tx1"/>
                </a:solidFill>
                <a:latin typeface="Times New Roman"/>
                <a:ea typeface="Calibri"/>
              </a:rPr>
              <a:t>schopnost</a:t>
            </a:r>
            <a:r>
              <a:rPr lang="hu-HU" dirty="0">
                <a:solidFill>
                  <a:schemeClr val="tx1"/>
                </a:solidFill>
                <a:latin typeface="Times New Roman"/>
                <a:ea typeface="Calibri"/>
              </a:rPr>
              <a:t>’ </a:t>
            </a:r>
            <a:r>
              <a:rPr lang="hu-HU" dirty="0" smtClean="0">
                <a:solidFill>
                  <a:schemeClr val="tx1"/>
                </a:solidFill>
                <a:latin typeface="Times New Roman"/>
                <a:ea typeface="Calibri"/>
              </a:rPr>
              <a:t/>
            </a:r>
            <a:br>
              <a:rPr lang="hu-HU" dirty="0" smtClean="0">
                <a:solidFill>
                  <a:schemeClr val="tx1"/>
                </a:solidFill>
                <a:latin typeface="Times New Roman"/>
                <a:ea typeface="Calibri"/>
              </a:rPr>
            </a:br>
            <a:r>
              <a:rPr lang="hu-HU" dirty="0" smtClean="0">
                <a:solidFill>
                  <a:schemeClr val="tx1"/>
                </a:solidFill>
                <a:latin typeface="Times New Roman"/>
                <a:ea typeface="Calibri"/>
              </a:rPr>
              <a:t>                          </a:t>
            </a:r>
            <a:r>
              <a:rPr lang="hu-HU" dirty="0" err="1" smtClean="0">
                <a:solidFill>
                  <a:schemeClr val="tx1"/>
                </a:solidFill>
                <a:latin typeface="Times New Roman"/>
                <a:ea typeface="Calibri"/>
              </a:rPr>
              <a:t>prijímania</a:t>
            </a:r>
            <a:r>
              <a:rPr lang="hu-HU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hu-HU" dirty="0">
                <a:solidFill>
                  <a:schemeClr val="tx1"/>
                </a:solidFill>
                <a:latin typeface="Times New Roman"/>
                <a:ea typeface="Calibri"/>
              </a:rPr>
              <a:t>a </a:t>
            </a:r>
            <a:r>
              <a:rPr lang="hu-HU" dirty="0" err="1">
                <a:solidFill>
                  <a:schemeClr val="tx1"/>
                </a:solidFill>
                <a:latin typeface="Times New Roman"/>
                <a:ea typeface="Calibri"/>
              </a:rPr>
              <a:t>podania</a:t>
            </a:r>
            <a:r>
              <a:rPr lang="hu-HU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hu-HU" dirty="0" err="1">
                <a:solidFill>
                  <a:schemeClr val="tx1"/>
                </a:solidFill>
                <a:latin typeface="Times New Roman"/>
                <a:ea typeface="Calibri"/>
              </a:rPr>
              <a:t>informácie</a:t>
            </a:r>
            <a:r>
              <a:rPr lang="hu-HU" dirty="0">
                <a:solidFill>
                  <a:schemeClr val="tx1"/>
                </a:solidFill>
                <a:latin typeface="Times New Roman"/>
                <a:ea typeface="Calibri"/>
              </a:rPr>
              <a:t>)</a:t>
            </a:r>
          </a:p>
          <a:p>
            <a:r>
              <a:rPr lang="hu-HU" dirty="0">
                <a:solidFill>
                  <a:schemeClr val="tx1"/>
                </a:solidFill>
                <a:latin typeface="Times New Roman"/>
                <a:ea typeface="Calibri"/>
              </a:rPr>
              <a:t>-  </a:t>
            </a:r>
            <a:r>
              <a:rPr lang="hu-HU" dirty="0" err="1">
                <a:solidFill>
                  <a:schemeClr val="tx1"/>
                </a:solidFill>
                <a:latin typeface="Times New Roman"/>
                <a:ea typeface="Calibri"/>
              </a:rPr>
              <a:t>písomná</a:t>
            </a:r>
            <a:r>
              <a:rPr lang="hu-HU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hu-HU" dirty="0" err="1">
                <a:solidFill>
                  <a:schemeClr val="tx1"/>
                </a:solidFill>
                <a:latin typeface="Times New Roman"/>
                <a:ea typeface="Calibri"/>
              </a:rPr>
              <a:t>gramotnosť</a:t>
            </a:r>
            <a:r>
              <a:rPr lang="hu-HU" dirty="0">
                <a:solidFill>
                  <a:schemeClr val="tx1"/>
                </a:solidFill>
                <a:latin typeface="Times New Roman"/>
                <a:ea typeface="Calibri"/>
              </a:rPr>
              <a:t> (</a:t>
            </a:r>
            <a:r>
              <a:rPr lang="hu-HU" dirty="0" err="1">
                <a:solidFill>
                  <a:schemeClr val="tx1"/>
                </a:solidFill>
                <a:latin typeface="Times New Roman"/>
                <a:ea typeface="Calibri"/>
              </a:rPr>
              <a:t>tvorba</a:t>
            </a:r>
            <a:r>
              <a:rPr lang="hu-HU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latin typeface="Times New Roman"/>
                <a:ea typeface="Calibri"/>
              </a:rPr>
              <a:t>textu</a:t>
            </a:r>
            <a:r>
              <a:rPr lang="hu-HU" dirty="0" smtClean="0">
                <a:solidFill>
                  <a:schemeClr val="tx1"/>
                </a:solidFill>
                <a:latin typeface="Times New Roman"/>
                <a:ea typeface="Calibri"/>
              </a:rPr>
              <a:t>)</a:t>
            </a:r>
            <a:endParaRPr lang="hu-HU" dirty="0">
              <a:solidFill>
                <a:schemeClr val="tx1"/>
              </a:solidFill>
              <a:latin typeface="Times New Roman"/>
              <a:ea typeface="Calibri"/>
            </a:endParaRPr>
          </a:p>
          <a:p>
            <a:r>
              <a:rPr lang="hu-HU" dirty="0">
                <a:solidFill>
                  <a:schemeClr val="tx1"/>
                </a:solidFill>
                <a:latin typeface="Times New Roman"/>
                <a:ea typeface="Calibri"/>
              </a:rPr>
              <a:t>-  </a:t>
            </a:r>
            <a:r>
              <a:rPr lang="hu-HU" dirty="0" err="1">
                <a:solidFill>
                  <a:schemeClr val="tx1"/>
                </a:solidFill>
                <a:latin typeface="Times New Roman"/>
                <a:ea typeface="Calibri"/>
              </a:rPr>
              <a:t>čítateľská</a:t>
            </a:r>
            <a:r>
              <a:rPr lang="hu-HU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hu-HU" dirty="0" err="1">
                <a:solidFill>
                  <a:schemeClr val="tx1"/>
                </a:solidFill>
                <a:latin typeface="Times New Roman"/>
                <a:ea typeface="Calibri"/>
              </a:rPr>
              <a:t>gramotnosť</a:t>
            </a:r>
            <a:r>
              <a:rPr lang="hu-HU" dirty="0">
                <a:solidFill>
                  <a:schemeClr val="tx1"/>
                </a:solidFill>
                <a:latin typeface="Times New Roman"/>
                <a:ea typeface="Calibri"/>
              </a:rPr>
              <a:t> (</a:t>
            </a:r>
            <a:r>
              <a:rPr lang="hu-HU" dirty="0" err="1">
                <a:solidFill>
                  <a:schemeClr val="tx1"/>
                </a:solidFill>
                <a:latin typeface="Times New Roman"/>
                <a:ea typeface="Calibri"/>
              </a:rPr>
              <a:t>správna</a:t>
            </a:r>
            <a:r>
              <a:rPr lang="hu-HU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hu-HU" dirty="0" smtClean="0">
                <a:solidFill>
                  <a:schemeClr val="tx1"/>
                </a:solidFill>
                <a:latin typeface="Times New Roman"/>
                <a:ea typeface="Calibri"/>
              </a:rPr>
              <a:t>technika </a:t>
            </a:r>
            <a:r>
              <a:rPr lang="hu-HU" dirty="0" err="1" smtClean="0">
                <a:solidFill>
                  <a:schemeClr val="tx1"/>
                </a:solidFill>
                <a:latin typeface="Times New Roman"/>
                <a:ea typeface="Calibri"/>
              </a:rPr>
              <a:t>čítania</a:t>
            </a:r>
            <a:r>
              <a:rPr lang="hu-HU" dirty="0">
                <a:solidFill>
                  <a:schemeClr val="tx1"/>
                </a:solidFill>
                <a:latin typeface="Times New Roman"/>
                <a:ea typeface="Calibri"/>
              </a:rPr>
              <a:t>, </a:t>
            </a:r>
            <a:r>
              <a:rPr lang="hu-HU" dirty="0" smtClean="0">
                <a:solidFill>
                  <a:schemeClr val="tx1"/>
                </a:solidFill>
                <a:latin typeface="Times New Roman"/>
                <a:ea typeface="Calibri"/>
              </a:rPr>
              <a:t/>
            </a:r>
            <a:br>
              <a:rPr lang="hu-HU" dirty="0" smtClean="0">
                <a:solidFill>
                  <a:schemeClr val="tx1"/>
                </a:solidFill>
                <a:latin typeface="Times New Roman"/>
                <a:ea typeface="Calibri"/>
              </a:rPr>
            </a:br>
            <a:r>
              <a:rPr lang="hu-HU" dirty="0" smtClean="0">
                <a:solidFill>
                  <a:schemeClr val="tx1"/>
                </a:solidFill>
                <a:latin typeface="Times New Roman"/>
                <a:ea typeface="Calibri"/>
              </a:rPr>
              <a:t>                                         </a:t>
            </a:r>
            <a:r>
              <a:rPr lang="hu-HU" dirty="0" err="1" smtClean="0">
                <a:solidFill>
                  <a:schemeClr val="tx1"/>
                </a:solidFill>
                <a:latin typeface="Times New Roman"/>
                <a:ea typeface="Calibri"/>
              </a:rPr>
              <a:t>porozumenie</a:t>
            </a:r>
            <a:r>
              <a:rPr lang="hu-HU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hu-HU" dirty="0" err="1">
                <a:solidFill>
                  <a:schemeClr val="tx1"/>
                </a:solidFill>
                <a:latin typeface="Times New Roman"/>
                <a:ea typeface="Calibri"/>
              </a:rPr>
              <a:t>textu</a:t>
            </a:r>
            <a:r>
              <a:rPr lang="hu-HU" dirty="0">
                <a:solidFill>
                  <a:schemeClr val="tx1"/>
                </a:solidFill>
                <a:latin typeface="Times New Roman"/>
                <a:ea typeface="Calibri"/>
              </a:rPr>
              <a:t>)</a:t>
            </a:r>
          </a:p>
          <a:p>
            <a:endParaRPr lang="hu-HU" dirty="0" smtClean="0">
              <a:latin typeface="Times New Roman"/>
              <a:ea typeface="Calibri"/>
            </a:endParaRPr>
          </a:p>
          <a:p>
            <a:endParaRPr lang="hu-HU" dirty="0"/>
          </a:p>
        </p:txBody>
      </p:sp>
      <p:sp>
        <p:nvSpPr>
          <p:cNvPr id="4" name="Lefelé nyíl 3"/>
          <p:cNvSpPr/>
          <p:nvPr/>
        </p:nvSpPr>
        <p:spPr>
          <a:xfrm>
            <a:off x="2195736" y="285293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142023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solidFill>
                  <a:srgbClr val="C17529">
                    <a:lumMod val="50000"/>
                  </a:srgbClr>
                </a:solidFill>
              </a:rPr>
              <a:t>METÓDY A FORMY PRÁCE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rmAutofit lnSpcReduction="10000"/>
          </a:bodyPr>
          <a:lstStyle/>
          <a:p>
            <a:r>
              <a:rPr lang="hu-HU" dirty="0" err="1" smtClean="0">
                <a:solidFill>
                  <a:schemeClr val="tx1"/>
                </a:solidFill>
              </a:rPr>
              <a:t>Informačno-receptívna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metóda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</a:p>
          <a:p>
            <a:r>
              <a:rPr lang="hu-HU" dirty="0" err="1" smtClean="0">
                <a:solidFill>
                  <a:schemeClr val="tx1"/>
                </a:solidFill>
              </a:rPr>
              <a:t>Reproduktívna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metóda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err="1" smtClean="0">
                <a:solidFill>
                  <a:schemeClr val="tx1"/>
                </a:solidFill>
              </a:rPr>
              <a:t>Heuristická</a:t>
            </a:r>
            <a:r>
              <a:rPr lang="hu-HU" dirty="0" smtClean="0">
                <a:solidFill>
                  <a:schemeClr val="tx1"/>
                </a:solidFill>
              </a:rPr>
              <a:t> (</a:t>
            </a:r>
            <a:r>
              <a:rPr lang="hu-HU" dirty="0" err="1">
                <a:solidFill>
                  <a:schemeClr val="tx1"/>
                </a:solidFill>
              </a:rPr>
              <a:t>výskumná</a:t>
            </a:r>
            <a:r>
              <a:rPr lang="hu-HU" dirty="0">
                <a:solidFill>
                  <a:schemeClr val="tx1"/>
                </a:solidFill>
              </a:rPr>
              <a:t>) </a:t>
            </a:r>
            <a:r>
              <a:rPr lang="hu-HU" dirty="0" err="1" smtClean="0">
                <a:solidFill>
                  <a:schemeClr val="tx1"/>
                </a:solidFill>
              </a:rPr>
              <a:t>metóda</a:t>
            </a:r>
            <a:endParaRPr lang="hu-HU" dirty="0">
              <a:solidFill>
                <a:schemeClr val="tx1"/>
              </a:solidFill>
            </a:endParaRPr>
          </a:p>
          <a:p>
            <a:r>
              <a:rPr lang="hu-HU" dirty="0" err="1" smtClean="0">
                <a:solidFill>
                  <a:schemeClr val="tx1"/>
                </a:solidFill>
              </a:rPr>
              <a:t>Situačná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>
                <a:solidFill>
                  <a:schemeClr val="tx1"/>
                </a:solidFill>
              </a:rPr>
              <a:t>a </a:t>
            </a:r>
            <a:r>
              <a:rPr lang="hu-HU" dirty="0" err="1">
                <a:solidFill>
                  <a:schemeClr val="tx1"/>
                </a:solidFill>
              </a:rPr>
              <a:t>inscenačná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metóda</a:t>
            </a:r>
            <a:r>
              <a:rPr lang="hu-HU" dirty="0">
                <a:solidFill>
                  <a:schemeClr val="tx1"/>
                </a:solidFill>
              </a:rPr>
              <a:t> </a:t>
            </a:r>
          </a:p>
          <a:p>
            <a:r>
              <a:rPr lang="hu-HU" dirty="0" err="1">
                <a:solidFill>
                  <a:schemeClr val="tx1"/>
                </a:solidFill>
              </a:rPr>
              <a:t>Problémový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výklad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err="1">
                <a:solidFill>
                  <a:schemeClr val="tx1"/>
                </a:solidFill>
              </a:rPr>
              <a:t>Fixačné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metódy</a:t>
            </a:r>
            <a:r>
              <a:rPr lang="hu-HU" dirty="0">
                <a:solidFill>
                  <a:schemeClr val="tx1"/>
                </a:solidFill>
              </a:rPr>
              <a:t> 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err="1" smtClean="0">
                <a:solidFill>
                  <a:schemeClr val="tx1"/>
                </a:solidFill>
              </a:rPr>
              <a:t>Aplikačné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metódy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err="1">
                <a:solidFill>
                  <a:schemeClr val="tx1"/>
                </a:solidFill>
              </a:rPr>
              <a:t>Motivačné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metódy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err="1" smtClean="0">
                <a:solidFill>
                  <a:schemeClr val="tx1"/>
                </a:solidFill>
              </a:rPr>
              <a:t>Diagnostické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metódy</a:t>
            </a:r>
            <a:endParaRPr lang="hu-HU" dirty="0" smtClean="0">
              <a:solidFill>
                <a:schemeClr val="tx1"/>
              </a:solidFill>
            </a:endParaRP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4" name="Kép 3" descr="http://zsppmatejovce.edupage.org/global/pics/icons/Objects/nu_edu_miscellaneous.gif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509120"/>
            <a:ext cx="1512168" cy="16177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375265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solidFill>
                  <a:schemeClr val="accent6">
                    <a:lumMod val="50000"/>
                  </a:schemeClr>
                </a:solidFill>
              </a:rPr>
              <a:t>METÓDY A FORMY PRÁCE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/>
          </a:bodyPr>
          <a:lstStyle/>
          <a:p>
            <a:r>
              <a:rPr lang="hu-HU" dirty="0" err="1">
                <a:solidFill>
                  <a:schemeClr val="tx1"/>
                </a:solidFill>
              </a:rPr>
              <a:t>Novšie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inovatívne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metódy</a:t>
            </a:r>
            <a:r>
              <a:rPr lang="hu-HU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endParaRPr lang="hu-HU" dirty="0" smtClean="0">
              <a:solidFill>
                <a:schemeClr val="tx1"/>
              </a:solidFill>
            </a:endParaRPr>
          </a:p>
          <a:p>
            <a:pPr lvl="2"/>
            <a:r>
              <a:rPr lang="hu-HU" sz="3200" dirty="0" err="1" smtClean="0">
                <a:solidFill>
                  <a:schemeClr val="tx1"/>
                </a:solidFill>
              </a:rPr>
              <a:t>Projektové</a:t>
            </a:r>
            <a:r>
              <a:rPr lang="hu-HU" sz="3200" dirty="0">
                <a:solidFill>
                  <a:schemeClr val="tx1"/>
                </a:solidFill>
              </a:rPr>
              <a:t> </a:t>
            </a:r>
            <a:r>
              <a:rPr lang="hu-HU" sz="3200" dirty="0" smtClean="0">
                <a:solidFill>
                  <a:schemeClr val="tx1"/>
                </a:solidFill>
              </a:rPr>
              <a:t>a </a:t>
            </a:r>
            <a:r>
              <a:rPr lang="hu-HU" sz="3200" dirty="0" err="1">
                <a:solidFill>
                  <a:schemeClr val="tx1"/>
                </a:solidFill>
              </a:rPr>
              <a:t>zážitkové</a:t>
            </a:r>
            <a:r>
              <a:rPr lang="hu-HU" sz="3200" dirty="0">
                <a:solidFill>
                  <a:schemeClr val="tx1"/>
                </a:solidFill>
              </a:rPr>
              <a:t> </a:t>
            </a:r>
            <a:r>
              <a:rPr lang="hu-HU" sz="3200" dirty="0" err="1">
                <a:solidFill>
                  <a:schemeClr val="tx1"/>
                </a:solidFill>
              </a:rPr>
              <a:t>vyučovanie</a:t>
            </a:r>
            <a:r>
              <a:rPr lang="hu-HU" sz="3200" dirty="0">
                <a:solidFill>
                  <a:schemeClr val="tx1"/>
                </a:solidFill>
              </a:rPr>
              <a:t> </a:t>
            </a:r>
          </a:p>
          <a:p>
            <a:pPr lvl="2"/>
            <a:r>
              <a:rPr lang="hu-HU" sz="3200" dirty="0" err="1" smtClean="0">
                <a:solidFill>
                  <a:schemeClr val="tx1"/>
                </a:solidFill>
              </a:rPr>
              <a:t>Brainstorming</a:t>
            </a:r>
            <a:r>
              <a:rPr lang="hu-HU" sz="3200" dirty="0" smtClean="0">
                <a:solidFill>
                  <a:schemeClr val="tx1"/>
                </a:solidFill>
              </a:rPr>
              <a:t> </a:t>
            </a:r>
          </a:p>
          <a:p>
            <a:pPr lvl="2"/>
            <a:r>
              <a:rPr lang="hu-HU" sz="3200" dirty="0" err="1" smtClean="0">
                <a:solidFill>
                  <a:schemeClr val="tx1"/>
                </a:solidFill>
              </a:rPr>
              <a:t>Powerpoint</a:t>
            </a:r>
            <a:r>
              <a:rPr lang="hu-HU" sz="3200" dirty="0" smtClean="0">
                <a:solidFill>
                  <a:schemeClr val="tx1"/>
                </a:solidFill>
              </a:rPr>
              <a:t> </a:t>
            </a:r>
            <a:r>
              <a:rPr lang="hu-HU" sz="3200" dirty="0" err="1" smtClean="0">
                <a:solidFill>
                  <a:schemeClr val="tx1"/>
                </a:solidFill>
              </a:rPr>
              <a:t>prezentácie</a:t>
            </a:r>
            <a:r>
              <a:rPr lang="hu-HU" sz="3200" dirty="0" smtClean="0">
                <a:solidFill>
                  <a:schemeClr val="tx1"/>
                </a:solidFill>
              </a:rPr>
              <a:t> </a:t>
            </a:r>
          </a:p>
          <a:p>
            <a:pPr lvl="2"/>
            <a:r>
              <a:rPr lang="hu-HU" sz="3200" dirty="0" err="1" smtClean="0">
                <a:solidFill>
                  <a:schemeClr val="tx1"/>
                </a:solidFill>
              </a:rPr>
              <a:t>Interaktívny</a:t>
            </a:r>
            <a:r>
              <a:rPr lang="hu-HU" sz="3200" dirty="0" smtClean="0">
                <a:solidFill>
                  <a:schemeClr val="tx1"/>
                </a:solidFill>
              </a:rPr>
              <a:t> </a:t>
            </a:r>
            <a:r>
              <a:rPr lang="hu-HU" sz="3200" dirty="0" err="1">
                <a:solidFill>
                  <a:schemeClr val="tx1"/>
                </a:solidFill>
              </a:rPr>
              <a:t>poznámkový</a:t>
            </a:r>
            <a:r>
              <a:rPr lang="hu-HU" sz="3200" dirty="0">
                <a:solidFill>
                  <a:schemeClr val="tx1"/>
                </a:solidFill>
              </a:rPr>
              <a:t> </a:t>
            </a:r>
            <a:r>
              <a:rPr lang="hu-HU" sz="3200" dirty="0" err="1">
                <a:solidFill>
                  <a:schemeClr val="tx1"/>
                </a:solidFill>
              </a:rPr>
              <a:t>systém</a:t>
            </a:r>
            <a:r>
              <a:rPr lang="hu-HU" sz="3200" dirty="0">
                <a:solidFill>
                  <a:schemeClr val="tx1"/>
                </a:solidFill>
              </a:rPr>
              <a:t> </a:t>
            </a:r>
            <a:endParaRPr lang="hu-HU" sz="3200" dirty="0" smtClean="0">
              <a:solidFill>
                <a:schemeClr val="tx1"/>
              </a:solidFill>
            </a:endParaRPr>
          </a:p>
          <a:p>
            <a:pPr lvl="2"/>
            <a:r>
              <a:rPr lang="hu-HU" sz="3200" dirty="0" err="1">
                <a:solidFill>
                  <a:schemeClr val="tx1"/>
                </a:solidFill>
              </a:rPr>
              <a:t>M</a:t>
            </a:r>
            <a:r>
              <a:rPr lang="hu-HU" sz="3200" dirty="0" err="1" smtClean="0">
                <a:solidFill>
                  <a:schemeClr val="tx1"/>
                </a:solidFill>
              </a:rPr>
              <a:t>yšlienkové</a:t>
            </a:r>
            <a:r>
              <a:rPr lang="hu-HU" sz="3200" dirty="0" smtClean="0">
                <a:solidFill>
                  <a:schemeClr val="tx1"/>
                </a:solidFill>
              </a:rPr>
              <a:t> </a:t>
            </a:r>
            <a:r>
              <a:rPr lang="hu-HU" sz="3200" dirty="0" err="1" smtClean="0">
                <a:solidFill>
                  <a:schemeClr val="tx1"/>
                </a:solidFill>
              </a:rPr>
              <a:t>mapy</a:t>
            </a:r>
            <a:r>
              <a:rPr lang="hu-HU" sz="3200" dirty="0" smtClean="0">
                <a:solidFill>
                  <a:schemeClr val="tx1"/>
                </a:solidFill>
              </a:rPr>
              <a:t> </a:t>
            </a:r>
          </a:p>
          <a:p>
            <a:pPr lvl="2"/>
            <a:r>
              <a:rPr lang="hu-HU" sz="3200" dirty="0" err="1">
                <a:solidFill>
                  <a:schemeClr val="tx1"/>
                </a:solidFill>
              </a:rPr>
              <a:t>J</a:t>
            </a:r>
            <a:r>
              <a:rPr lang="hu-HU" sz="3200" dirty="0" err="1" smtClean="0">
                <a:solidFill>
                  <a:schemeClr val="tx1"/>
                </a:solidFill>
              </a:rPr>
              <a:t>azykové</a:t>
            </a:r>
            <a:r>
              <a:rPr lang="hu-HU" sz="3200" dirty="0" smtClean="0">
                <a:solidFill>
                  <a:schemeClr val="tx1"/>
                </a:solidFill>
              </a:rPr>
              <a:t> </a:t>
            </a:r>
            <a:r>
              <a:rPr lang="hu-HU" sz="3200" dirty="0" err="1" smtClean="0">
                <a:solidFill>
                  <a:schemeClr val="tx1"/>
                </a:solidFill>
              </a:rPr>
              <a:t>hry</a:t>
            </a:r>
            <a:endParaRPr lang="hu-HU" dirty="0" smtClean="0">
              <a:solidFill>
                <a:schemeClr val="tx1"/>
              </a:solidFill>
            </a:endParaRPr>
          </a:p>
          <a:p>
            <a:endParaRPr lang="hu-HU" dirty="0"/>
          </a:p>
        </p:txBody>
      </p:sp>
      <p:pic>
        <p:nvPicPr>
          <p:cNvPr id="4" name="Kép 3" descr="http://zsppmatejovce.edupage.org/photos/icons/gif059.gif"/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2292" y="1388143"/>
            <a:ext cx="1524000" cy="114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30929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>
                <a:solidFill>
                  <a:schemeClr val="accent6">
                    <a:lumMod val="50000"/>
                  </a:schemeClr>
                </a:solidFill>
              </a:rPr>
              <a:t>Školská</a:t>
            </a:r>
            <a:r>
              <a:rPr lang="hu-HU" dirty="0">
                <a:solidFill>
                  <a:schemeClr val="accent6">
                    <a:lumMod val="50000"/>
                  </a:schemeClr>
                </a:solidFill>
              </a:rPr>
              <a:t> a </a:t>
            </a:r>
            <a:r>
              <a:rPr lang="hu-HU" dirty="0" err="1">
                <a:solidFill>
                  <a:schemeClr val="accent6">
                    <a:lumMod val="50000"/>
                  </a:schemeClr>
                </a:solidFill>
              </a:rPr>
              <a:t>mimoškolská</a:t>
            </a:r>
            <a:r>
              <a:rPr lang="hu-H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u-HU" dirty="0" err="1">
                <a:solidFill>
                  <a:schemeClr val="accent6">
                    <a:lumMod val="50000"/>
                  </a:schemeClr>
                </a:solidFill>
              </a:rPr>
              <a:t>činnosť</a:t>
            </a:r>
            <a:endParaRPr lang="hu-H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/>
          </a:bodyPr>
          <a:lstStyle/>
          <a:p>
            <a:r>
              <a:rPr lang="hu-HU" dirty="0" err="1" smtClean="0">
                <a:solidFill>
                  <a:schemeClr val="tx1"/>
                </a:solidFill>
              </a:rPr>
              <a:t>Záujmové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krúžky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err="1" smtClean="0">
                <a:solidFill>
                  <a:schemeClr val="tx1"/>
                </a:solidFill>
              </a:rPr>
              <a:t>Mimoriadne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hodiny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slovenskej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literatúry</a:t>
            </a:r>
            <a:endParaRPr lang="hu-HU" dirty="0">
              <a:solidFill>
                <a:schemeClr val="tx1"/>
              </a:solidFill>
            </a:endParaRPr>
          </a:p>
          <a:p>
            <a:r>
              <a:rPr lang="hu-HU" dirty="0" err="1">
                <a:solidFill>
                  <a:schemeClr val="tx1"/>
                </a:solidFill>
              </a:rPr>
              <a:t>Ú</a:t>
            </a:r>
            <a:r>
              <a:rPr lang="hu-HU" dirty="0" err="1" smtClean="0">
                <a:solidFill>
                  <a:schemeClr val="tx1"/>
                </a:solidFill>
              </a:rPr>
              <a:t>časť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>
                <a:solidFill>
                  <a:schemeClr val="tx1"/>
                </a:solidFill>
              </a:rPr>
              <a:t>na </a:t>
            </a:r>
            <a:r>
              <a:rPr lang="hu-HU" dirty="0" err="1">
                <a:solidFill>
                  <a:schemeClr val="tx1"/>
                </a:solidFill>
              </a:rPr>
              <a:t>literárnych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súťažiach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</a:p>
          <a:p>
            <a:r>
              <a:rPr lang="hu-HU" dirty="0" err="1">
                <a:solidFill>
                  <a:schemeClr val="tx1"/>
                </a:solidFill>
              </a:rPr>
              <a:t>Ú</a:t>
            </a:r>
            <a:r>
              <a:rPr lang="hu-HU" dirty="0" err="1" smtClean="0">
                <a:solidFill>
                  <a:schemeClr val="tx1"/>
                </a:solidFill>
              </a:rPr>
              <a:t>časť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>
                <a:solidFill>
                  <a:schemeClr val="tx1"/>
                </a:solidFill>
              </a:rPr>
              <a:t>na </a:t>
            </a:r>
            <a:r>
              <a:rPr lang="hu-HU" dirty="0" err="1" smtClean="0">
                <a:solidFill>
                  <a:schemeClr val="tx1"/>
                </a:solidFill>
              </a:rPr>
              <a:t>súťažiach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>
                <a:solidFill>
                  <a:schemeClr val="tx1"/>
                </a:solidFill>
              </a:rPr>
              <a:t>v </a:t>
            </a:r>
            <a:r>
              <a:rPr lang="hu-HU" dirty="0" err="1">
                <a:solidFill>
                  <a:schemeClr val="tx1"/>
                </a:solidFill>
              </a:rPr>
              <a:t>prednese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prózy</a:t>
            </a:r>
            <a:r>
              <a:rPr lang="hu-HU" dirty="0">
                <a:solidFill>
                  <a:schemeClr val="tx1"/>
                </a:solidFill>
              </a:rPr>
              <a:t> a </a:t>
            </a:r>
            <a:r>
              <a:rPr lang="hu-HU" dirty="0" err="1" smtClean="0">
                <a:solidFill>
                  <a:schemeClr val="tx1"/>
                </a:solidFill>
              </a:rPr>
              <a:t>poézie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err="1">
                <a:solidFill>
                  <a:schemeClr val="tx1"/>
                </a:solidFill>
              </a:rPr>
              <a:t>P</a:t>
            </a:r>
            <a:r>
              <a:rPr lang="hu-HU" dirty="0" err="1" smtClean="0">
                <a:solidFill>
                  <a:schemeClr val="tx1"/>
                </a:solidFill>
              </a:rPr>
              <a:t>ravopisné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súťaže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zo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slovenského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jazyka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err="1" smtClean="0">
                <a:solidFill>
                  <a:schemeClr val="tx1"/>
                </a:solidFill>
              </a:rPr>
              <a:t>Účasť</a:t>
            </a:r>
            <a:r>
              <a:rPr lang="hu-HU" dirty="0" smtClean="0">
                <a:solidFill>
                  <a:schemeClr val="tx1"/>
                </a:solidFill>
              </a:rPr>
              <a:t> na OKTV</a:t>
            </a:r>
          </a:p>
          <a:p>
            <a:r>
              <a:rPr lang="hu-HU" dirty="0" err="1" smtClean="0">
                <a:solidFill>
                  <a:schemeClr val="tx1"/>
                </a:solidFill>
              </a:rPr>
              <a:t>Divadelné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predstavenia</a:t>
            </a:r>
            <a:r>
              <a:rPr lang="hu-HU" dirty="0">
                <a:solidFill>
                  <a:schemeClr val="tx1"/>
                </a:solidFill>
              </a:rPr>
              <a:t> 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err="1">
                <a:solidFill>
                  <a:schemeClr val="tx1"/>
                </a:solidFill>
              </a:rPr>
              <a:t>Školské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výlety</a:t>
            </a:r>
            <a:r>
              <a:rPr lang="hu-HU" dirty="0">
                <a:solidFill>
                  <a:schemeClr val="tx1"/>
                </a:solidFill>
              </a:rPr>
              <a:t> </a:t>
            </a:r>
            <a:endParaRPr lang="hu-H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810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>
                <a:solidFill>
                  <a:schemeClr val="accent6">
                    <a:lumMod val="50000"/>
                  </a:schemeClr>
                </a:solidFill>
              </a:rPr>
              <a:t>Školská</a:t>
            </a:r>
            <a:r>
              <a:rPr lang="hu-HU" dirty="0">
                <a:solidFill>
                  <a:schemeClr val="accent6">
                    <a:lumMod val="50000"/>
                  </a:schemeClr>
                </a:solidFill>
              </a:rPr>
              <a:t> a </a:t>
            </a:r>
            <a:r>
              <a:rPr lang="hu-HU" dirty="0" err="1">
                <a:solidFill>
                  <a:schemeClr val="accent6">
                    <a:lumMod val="50000"/>
                  </a:schemeClr>
                </a:solidFill>
              </a:rPr>
              <a:t>mimoškolská</a:t>
            </a:r>
            <a:r>
              <a:rPr lang="hu-H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u-HU" dirty="0" err="1">
                <a:solidFill>
                  <a:schemeClr val="accent6">
                    <a:lumMod val="50000"/>
                  </a:schemeClr>
                </a:solidFill>
              </a:rPr>
              <a:t>činnosť</a:t>
            </a:r>
            <a:endParaRPr lang="hu-H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lnSpcReduction="10000"/>
          </a:bodyPr>
          <a:lstStyle/>
          <a:p>
            <a:r>
              <a:rPr lang="hu-HU" dirty="0" err="1" smtClean="0">
                <a:solidFill>
                  <a:schemeClr val="tx1"/>
                </a:solidFill>
              </a:rPr>
              <a:t>Vlastná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tvorba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žiakov</a:t>
            </a:r>
            <a:r>
              <a:rPr lang="hu-HU" dirty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hu-HU" dirty="0">
                <a:solidFill>
                  <a:schemeClr val="tx1"/>
                </a:solidFill>
              </a:rPr>
              <a:t>    - program </a:t>
            </a:r>
            <a:r>
              <a:rPr lang="hu-HU" dirty="0" err="1">
                <a:solidFill>
                  <a:schemeClr val="tx1"/>
                </a:solidFill>
              </a:rPr>
              <a:t>Nadácie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pre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nadaných</a:t>
            </a:r>
            <a:r>
              <a:rPr lang="hu-HU" dirty="0">
                <a:solidFill>
                  <a:schemeClr val="tx1"/>
                </a:solidFill>
              </a:rPr>
              <a:t> PMCCSSM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    </a:t>
            </a:r>
            <a:r>
              <a:rPr lang="hu-HU" dirty="0">
                <a:solidFill>
                  <a:schemeClr val="tx1"/>
                </a:solidFill>
              </a:rPr>
              <a:t>- </a:t>
            </a:r>
            <a:r>
              <a:rPr lang="hu-HU" dirty="0" err="1">
                <a:solidFill>
                  <a:schemeClr val="tx1"/>
                </a:solidFill>
              </a:rPr>
              <a:t>študentská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vedecká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súťaž</a:t>
            </a:r>
            <a:r>
              <a:rPr lang="hu-HU" dirty="0">
                <a:solidFill>
                  <a:schemeClr val="tx1"/>
                </a:solidFill>
              </a:rPr>
              <a:t>, </a:t>
            </a:r>
            <a:r>
              <a:rPr lang="hu-HU" dirty="0" err="1">
                <a:solidFill>
                  <a:schemeClr val="tx1"/>
                </a:solidFill>
              </a:rPr>
              <a:t>vypísaná</a:t>
            </a:r>
            <a:r>
              <a:rPr lang="hu-HU" dirty="0">
                <a:solidFill>
                  <a:schemeClr val="tx1"/>
                </a:solidFill>
              </a:rPr>
              <a:t> VÚSM</a:t>
            </a:r>
            <a:br>
              <a:rPr lang="hu-HU" dirty="0">
                <a:solidFill>
                  <a:schemeClr val="tx1"/>
                </a:solidFill>
              </a:rPr>
            </a:br>
            <a:r>
              <a:rPr lang="hu-HU" dirty="0">
                <a:solidFill>
                  <a:schemeClr val="tx1"/>
                </a:solidFill>
              </a:rPr>
              <a:t>    - </a:t>
            </a:r>
            <a:r>
              <a:rPr lang="hu-HU" dirty="0" err="1">
                <a:solidFill>
                  <a:schemeClr val="tx1"/>
                </a:solidFill>
              </a:rPr>
              <a:t>medzinárodná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Putovná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súťaž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zo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slovenských</a:t>
            </a:r>
            <a:r>
              <a:rPr lang="hu-HU" dirty="0">
                <a:solidFill>
                  <a:schemeClr val="tx1"/>
                </a:solidFill>
              </a:rPr>
              <a:t> </a:t>
            </a:r>
            <a:br>
              <a:rPr lang="hu-HU" dirty="0">
                <a:solidFill>
                  <a:schemeClr val="tx1"/>
                </a:solidFill>
              </a:rPr>
            </a:br>
            <a:r>
              <a:rPr lang="hu-HU" dirty="0">
                <a:solidFill>
                  <a:schemeClr val="tx1"/>
                </a:solidFill>
              </a:rPr>
              <a:t>      </a:t>
            </a:r>
            <a:r>
              <a:rPr lang="hu-HU" dirty="0" err="1">
                <a:solidFill>
                  <a:schemeClr val="tx1"/>
                </a:solidFill>
              </a:rPr>
              <a:t>dolnozemských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reálií</a:t>
            </a:r>
            <a:endParaRPr lang="hu-H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smtClean="0">
                <a:solidFill>
                  <a:schemeClr val="tx1"/>
                </a:solidFill>
              </a:rPr>
              <a:t>   </a:t>
            </a:r>
            <a:r>
              <a:rPr lang="hu-HU" dirty="0">
                <a:solidFill>
                  <a:schemeClr val="tx1"/>
                </a:solidFill>
              </a:rPr>
              <a:t>- </a:t>
            </a:r>
            <a:r>
              <a:rPr lang="hu-HU" dirty="0" err="1" smtClean="0">
                <a:solidFill>
                  <a:schemeClr val="tx1"/>
                </a:solidFill>
              </a:rPr>
              <a:t>Prečo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>
                <a:solidFill>
                  <a:schemeClr val="tx1"/>
                </a:solidFill>
              </a:rPr>
              <a:t>mám rád </a:t>
            </a:r>
            <a:r>
              <a:rPr lang="hu-HU" dirty="0" err="1">
                <a:solidFill>
                  <a:schemeClr val="tx1"/>
                </a:solidFill>
              </a:rPr>
              <a:t>slovenčinu</a:t>
            </a:r>
            <a:r>
              <a:rPr lang="hu-HU" dirty="0">
                <a:solidFill>
                  <a:schemeClr val="tx1"/>
                </a:solidFill>
              </a:rPr>
              <a:t>, </a:t>
            </a:r>
            <a:r>
              <a:rPr lang="hu-HU" dirty="0" err="1">
                <a:solidFill>
                  <a:schemeClr val="tx1"/>
                </a:solidFill>
              </a:rPr>
              <a:t>prečo</a:t>
            </a:r>
            <a:r>
              <a:rPr lang="hu-HU" dirty="0">
                <a:solidFill>
                  <a:schemeClr val="tx1"/>
                </a:solidFill>
              </a:rPr>
              <a:t> mám rád </a:t>
            </a:r>
            <a:r>
              <a:rPr lang="hu-HU" dirty="0" smtClean="0">
                <a:solidFill>
                  <a:schemeClr val="tx1"/>
                </a:solidFill>
              </a:rPr>
              <a:t/>
            </a:r>
            <a:br>
              <a:rPr lang="hu-HU" dirty="0" smtClean="0">
                <a:solidFill>
                  <a:schemeClr val="tx1"/>
                </a:solidFill>
              </a:rPr>
            </a:br>
            <a:r>
              <a:rPr lang="hu-HU" dirty="0" smtClean="0">
                <a:solidFill>
                  <a:schemeClr val="tx1"/>
                </a:solidFill>
              </a:rPr>
              <a:t>      </a:t>
            </a:r>
            <a:r>
              <a:rPr lang="hu-HU" dirty="0" err="1" smtClean="0">
                <a:solidFill>
                  <a:schemeClr val="tx1"/>
                </a:solidFill>
              </a:rPr>
              <a:t>Slovensko</a:t>
            </a:r>
            <a:r>
              <a:rPr lang="hu-HU" dirty="0">
                <a:solidFill>
                  <a:schemeClr val="tx1"/>
                </a:solidFill>
              </a:rPr>
              <a:t>?</a:t>
            </a:r>
          </a:p>
          <a:p>
            <a:pPr marL="0" indent="0">
              <a:buNone/>
            </a:pPr>
            <a:r>
              <a:rPr lang="hu-HU" dirty="0">
                <a:solidFill>
                  <a:schemeClr val="tx1"/>
                </a:solidFill>
              </a:rPr>
              <a:t>    - </a:t>
            </a:r>
            <a:r>
              <a:rPr lang="hu-HU" dirty="0" err="1">
                <a:solidFill>
                  <a:schemeClr val="tx1"/>
                </a:solidFill>
              </a:rPr>
              <a:t>školský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časopis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Študentské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pero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err="1" smtClean="0">
                <a:solidFill>
                  <a:schemeClr val="tx1"/>
                </a:solidFill>
              </a:rPr>
              <a:t>Ľudové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noviny</a:t>
            </a:r>
            <a:r>
              <a:rPr lang="hu-HU" dirty="0">
                <a:solidFill>
                  <a:schemeClr val="tx1"/>
                </a:solidFill>
              </a:rPr>
              <a:t>, </a:t>
            </a:r>
            <a:r>
              <a:rPr lang="hu-HU" dirty="0" err="1">
                <a:solidFill>
                  <a:schemeClr val="tx1"/>
                </a:solidFill>
              </a:rPr>
              <a:t>Budapeštiansky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Slovák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err="1">
                <a:solidFill>
                  <a:schemeClr val="tx1"/>
                </a:solidFill>
              </a:rPr>
              <a:t>I</a:t>
            </a:r>
            <a:r>
              <a:rPr lang="hu-HU" dirty="0" err="1" smtClean="0">
                <a:solidFill>
                  <a:schemeClr val="tx1"/>
                </a:solidFill>
              </a:rPr>
              <a:t>nšpiratívne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slovenské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jazykové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prostredie</a:t>
            </a: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3037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>
                <a:solidFill>
                  <a:schemeClr val="accent6">
                    <a:lumMod val="50000"/>
                  </a:schemeClr>
                </a:solidFill>
              </a:rPr>
              <a:t>Školská</a:t>
            </a:r>
            <a:r>
              <a:rPr lang="hu-HU" dirty="0">
                <a:solidFill>
                  <a:schemeClr val="accent6">
                    <a:lumMod val="50000"/>
                  </a:schemeClr>
                </a:solidFill>
              </a:rPr>
              <a:t> a </a:t>
            </a:r>
            <a:r>
              <a:rPr lang="hu-HU" dirty="0" err="1">
                <a:solidFill>
                  <a:schemeClr val="accent6">
                    <a:lumMod val="50000"/>
                  </a:schemeClr>
                </a:solidFill>
              </a:rPr>
              <a:t>mimoškolská</a:t>
            </a:r>
            <a:r>
              <a:rPr lang="hu-H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u-HU" dirty="0" err="1">
                <a:solidFill>
                  <a:schemeClr val="accent6">
                    <a:lumMod val="50000"/>
                  </a:schemeClr>
                </a:solidFill>
              </a:rPr>
              <a:t>činnosť</a:t>
            </a:r>
            <a:endParaRPr lang="hu-H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1554162"/>
            <a:ext cx="8884096" cy="5187206"/>
          </a:xfrm>
        </p:spPr>
        <p:txBody>
          <a:bodyPr>
            <a:normAutofit lnSpcReduction="10000"/>
          </a:bodyPr>
          <a:lstStyle/>
          <a:p>
            <a:r>
              <a:rPr lang="hu-HU" dirty="0" err="1">
                <a:solidFill>
                  <a:schemeClr val="tx1"/>
                </a:solidFill>
              </a:rPr>
              <a:t>Programy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Celoštátnej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slovenskej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samosprávy</a:t>
            </a:r>
            <a:r>
              <a:rPr lang="hu-HU" dirty="0">
                <a:solidFill>
                  <a:schemeClr val="tx1"/>
                </a:solidFill>
              </a:rPr>
              <a:t> v </a:t>
            </a:r>
            <a:r>
              <a:rPr lang="hu-HU" dirty="0" err="1" smtClean="0">
                <a:solidFill>
                  <a:schemeClr val="tx1"/>
                </a:solidFill>
              </a:rPr>
              <a:t>Maďarsku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</a:p>
          <a:p>
            <a:r>
              <a:rPr lang="hu-HU" dirty="0" err="1" smtClean="0">
                <a:solidFill>
                  <a:schemeClr val="tx1"/>
                </a:solidFill>
              </a:rPr>
              <a:t>Slovenskej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samosprávy</a:t>
            </a:r>
            <a:r>
              <a:rPr lang="hu-HU" dirty="0">
                <a:solidFill>
                  <a:schemeClr val="tx1"/>
                </a:solidFill>
              </a:rPr>
              <a:t> v </a:t>
            </a:r>
            <a:r>
              <a:rPr lang="hu-HU" dirty="0" err="1" smtClean="0">
                <a:solidFill>
                  <a:schemeClr val="tx1"/>
                </a:solidFill>
              </a:rPr>
              <a:t>Budapešti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</a:p>
          <a:p>
            <a:r>
              <a:rPr lang="hu-HU" dirty="0" err="1" smtClean="0">
                <a:solidFill>
                  <a:schemeClr val="tx1"/>
                </a:solidFill>
              </a:rPr>
              <a:t>Zväzu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Slovákov</a:t>
            </a:r>
            <a:r>
              <a:rPr lang="hu-HU" dirty="0">
                <a:solidFill>
                  <a:schemeClr val="tx1"/>
                </a:solidFill>
              </a:rPr>
              <a:t> v </a:t>
            </a:r>
            <a:r>
              <a:rPr lang="hu-HU" dirty="0" err="1" smtClean="0">
                <a:solidFill>
                  <a:schemeClr val="tx1"/>
                </a:solidFill>
              </a:rPr>
              <a:t>Maďarsku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</a:p>
          <a:p>
            <a:r>
              <a:rPr lang="hu-HU" dirty="0" err="1" smtClean="0">
                <a:solidFill>
                  <a:schemeClr val="tx1"/>
                </a:solidFill>
              </a:rPr>
              <a:t>Slovenského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kultúrneho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inštitútu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</a:p>
          <a:p>
            <a:r>
              <a:rPr lang="hu-HU" dirty="0" err="1" smtClean="0">
                <a:solidFill>
                  <a:schemeClr val="tx1"/>
                </a:solidFill>
              </a:rPr>
              <a:t>Cudzojazyčnej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knižnice</a:t>
            </a:r>
            <a:r>
              <a:rPr lang="hu-HU" dirty="0">
                <a:solidFill>
                  <a:schemeClr val="tx1"/>
                </a:solidFill>
              </a:rPr>
              <a:t> 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err="1">
                <a:solidFill>
                  <a:schemeClr val="tx1"/>
                </a:solidFill>
              </a:rPr>
              <a:t>O</a:t>
            </a:r>
            <a:r>
              <a:rPr lang="hu-HU" dirty="0" err="1" smtClean="0">
                <a:solidFill>
                  <a:schemeClr val="tx1"/>
                </a:solidFill>
              </a:rPr>
              <a:t>bvodných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slovenských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samospráv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Budapešti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err="1" smtClean="0">
                <a:solidFill>
                  <a:schemeClr val="tx1"/>
                </a:solidFill>
              </a:rPr>
              <a:t>Slovenskej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Republiky</a:t>
            </a:r>
            <a:endParaRPr lang="hu-H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</a:t>
            </a:r>
            <a:r>
              <a:rPr lang="hu-HU" dirty="0" err="1" smtClean="0">
                <a:solidFill>
                  <a:schemeClr val="tx1"/>
                </a:solidFill>
              </a:rPr>
              <a:t>napr</a:t>
            </a:r>
            <a:r>
              <a:rPr lang="hu-HU" dirty="0" smtClean="0">
                <a:solidFill>
                  <a:schemeClr val="tx1"/>
                </a:solidFill>
              </a:rPr>
              <a:t>. </a:t>
            </a:r>
            <a:r>
              <a:rPr lang="hu-HU" dirty="0" err="1" smtClean="0">
                <a:solidFill>
                  <a:schemeClr val="tx1"/>
                </a:solidFill>
              </a:rPr>
              <a:t>tábory</a:t>
            </a:r>
            <a:r>
              <a:rPr lang="hu-HU" dirty="0">
                <a:solidFill>
                  <a:schemeClr val="tx1"/>
                </a:solidFill>
              </a:rPr>
              <a:t>, </a:t>
            </a:r>
            <a:r>
              <a:rPr lang="hu-HU" dirty="0" err="1">
                <a:solidFill>
                  <a:schemeClr val="tx1"/>
                </a:solidFill>
              </a:rPr>
              <a:t>škola</a:t>
            </a:r>
            <a:r>
              <a:rPr lang="hu-HU" dirty="0">
                <a:solidFill>
                  <a:schemeClr val="tx1"/>
                </a:solidFill>
              </a:rPr>
              <a:t> v </a:t>
            </a:r>
            <a:r>
              <a:rPr lang="hu-HU" dirty="0" err="1">
                <a:solidFill>
                  <a:schemeClr val="tx1"/>
                </a:solidFill>
              </a:rPr>
              <a:t>prírode</a:t>
            </a:r>
            <a:r>
              <a:rPr lang="hu-HU" dirty="0">
                <a:solidFill>
                  <a:schemeClr val="tx1"/>
                </a:solidFill>
              </a:rPr>
              <a:t>, </a:t>
            </a:r>
            <a:r>
              <a:rPr lang="hu-HU" dirty="0" err="1">
                <a:solidFill>
                  <a:schemeClr val="tx1"/>
                </a:solidFill>
              </a:rPr>
              <a:t>literárne</a:t>
            </a:r>
            <a:r>
              <a:rPr lang="hu-HU" dirty="0">
                <a:solidFill>
                  <a:schemeClr val="tx1"/>
                </a:solidFill>
              </a:rPr>
              <a:t> a </a:t>
            </a:r>
            <a:r>
              <a:rPr lang="hu-HU" dirty="0" err="1">
                <a:solidFill>
                  <a:schemeClr val="tx1"/>
                </a:solidFill>
              </a:rPr>
              <a:t>kultúrne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podujatia</a:t>
            </a:r>
            <a:r>
              <a:rPr lang="hu-HU" dirty="0">
                <a:solidFill>
                  <a:schemeClr val="tx1"/>
                </a:solidFill>
              </a:rPr>
              <a:t>, </a:t>
            </a:r>
            <a:r>
              <a:rPr lang="hu-HU" dirty="0" err="1">
                <a:solidFill>
                  <a:schemeClr val="tx1"/>
                </a:solidFill>
              </a:rPr>
              <a:t>filmový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seminár</a:t>
            </a:r>
            <a:r>
              <a:rPr lang="hu-HU" dirty="0">
                <a:solidFill>
                  <a:schemeClr val="tx1"/>
                </a:solidFill>
              </a:rPr>
              <a:t>, </a:t>
            </a:r>
            <a:r>
              <a:rPr lang="hu-HU" dirty="0" err="1" smtClean="0">
                <a:solidFill>
                  <a:schemeClr val="tx1"/>
                </a:solidFill>
              </a:rPr>
              <a:t>výstavy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atď</a:t>
            </a:r>
            <a:r>
              <a:rPr lang="hu-HU" dirty="0">
                <a:solidFill>
                  <a:schemeClr val="tx1"/>
                </a:solidFill>
              </a:rPr>
              <a:t>.) </a:t>
            </a:r>
          </a:p>
        </p:txBody>
      </p:sp>
    </p:spTree>
    <p:extLst>
      <p:ext uri="{BB962C8B-B14F-4D97-AF65-F5344CB8AC3E}">
        <p14:creationId xmlns="" xmlns:p14="http://schemas.microsoft.com/office/powerpoint/2010/main" val="26411602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úra">
  <a:themeElements>
    <a:clrScheme name="Tú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ú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ú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199</TotalTime>
  <Words>230</Words>
  <Application>Microsoft Office PowerPoint</Application>
  <PresentationFormat>On-screen Show (4:3)</PresentationFormat>
  <Paragraphs>74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Túra</vt:lpstr>
      <vt:lpstr>Júlia Szabóová Marloková  Báčsky Petrovec, 19. 10. 2015 Materská škola, všeobecná škola, gymnázium a kolégium  s vyučovacím jazykom slovenským v Budapešti  </vt:lpstr>
      <vt:lpstr>VÝCHOVNO-VZDELÁVACÍ PROCES</vt:lpstr>
      <vt:lpstr>OBSAH VÝUČBY </vt:lpstr>
      <vt:lpstr>Cieľ</vt:lpstr>
      <vt:lpstr>METÓDY A FORMY PRÁCE</vt:lpstr>
      <vt:lpstr>METÓDY A FORMY PRÁCE</vt:lpstr>
      <vt:lpstr>Školská a mimoškolská činnosť</vt:lpstr>
      <vt:lpstr>Školská a mimoškolská činnosť</vt:lpstr>
      <vt:lpstr>Školská a mimoškolská činnosť</vt:lpstr>
      <vt:lpstr>Ďakujem za Vašu pozornosť!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Júlia Szabóová Marloková  Báčsky Petrovec, 19. 10. 2015 Materská škola, všeobecná škola, gymnázium a kolégium s vyučovacím jazykom slovenským v Budapešti</dc:title>
  <dc:creator>xy</dc:creator>
  <cp:lastModifiedBy>Skola2</cp:lastModifiedBy>
  <cp:revision>24</cp:revision>
  <dcterms:created xsi:type="dcterms:W3CDTF">2015-10-05T17:37:59Z</dcterms:created>
  <dcterms:modified xsi:type="dcterms:W3CDTF">2015-10-10T06:55:11Z</dcterms:modified>
</cp:coreProperties>
</file>